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99" r:id="rId3"/>
    <p:sldId id="354" r:id="rId4"/>
    <p:sldId id="349" r:id="rId5"/>
    <p:sldId id="355" r:id="rId6"/>
    <p:sldId id="356" r:id="rId7"/>
    <p:sldId id="357" r:id="rId8"/>
    <p:sldId id="358" r:id="rId9"/>
    <p:sldId id="359" r:id="rId10"/>
    <p:sldId id="360" r:id="rId11"/>
    <p:sldId id="361" r:id="rId12"/>
    <p:sldId id="362" r:id="rId13"/>
    <p:sldId id="363" r:id="rId14"/>
    <p:sldId id="364" r:id="rId15"/>
    <p:sldId id="282" r:id="rId1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34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3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77D94-FA6E-4031-BB0B-A24A169E8D64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24600-E561-4D16-AC01-D888C62014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1962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82C30B-F4F1-4E59-96D3-20C3C1F990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5969" y="4553712"/>
            <a:ext cx="8288032" cy="1096316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br>
              <a:rPr lang="es-ES" sz="3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ES" sz="34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7CBEFB7-9E5C-41E1-8F7C-52EDC7C3299C}"/>
              </a:ext>
            </a:extLst>
          </p:cNvPr>
          <p:cNvSpPr txBox="1"/>
          <p:nvPr/>
        </p:nvSpPr>
        <p:spPr>
          <a:xfrm>
            <a:off x="1587609" y="2658839"/>
            <a:ext cx="7686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u-ES" sz="2400" b="1" dirty="0">
                <a:solidFill>
                  <a:srgbClr val="0070C0"/>
                </a:solidFill>
              </a:rPr>
              <a:t>CATÁLOGO DE SERVICIOS DE APOYO A GK RECYCLING</a:t>
            </a:r>
            <a:endParaRPr lang="es-ES" sz="2400" b="1" dirty="0">
              <a:solidFill>
                <a:srgbClr val="0070C0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2B06B07-D6C4-4A54-9230-3297FE1B9E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62" b="10020"/>
          <a:stretch/>
        </p:blipFill>
        <p:spPr>
          <a:xfrm>
            <a:off x="2371039" y="3703999"/>
            <a:ext cx="5884141" cy="14248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27835BD-3A2F-4DA0-85D7-0C6102C22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9107" y="2314350"/>
            <a:ext cx="2294894" cy="94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062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809" y="231802"/>
            <a:ext cx="10197494" cy="1099457"/>
          </a:xfrm>
        </p:spPr>
        <p:txBody>
          <a:bodyPr>
            <a:normAutofit/>
          </a:bodyPr>
          <a:lstStyle/>
          <a:p>
            <a:r>
              <a:rPr lang="eu-ES" sz="3200" b="1" dirty="0">
                <a:solidFill>
                  <a:srgbClr val="0070C0"/>
                </a:solidFill>
              </a:rPr>
              <a:t>3- </a:t>
            </a:r>
            <a:r>
              <a:rPr lang="es-ES" sz="3200" b="1" dirty="0">
                <a:solidFill>
                  <a:srgbClr val="0070C0"/>
                </a:solidFill>
              </a:rPr>
              <a:t>Visibilidad y difusión del clúster, de las empresas socias y de sus proyectos en economía circular.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053D56-5D1F-49E6-9728-3BAEEF504F00}"/>
              </a:ext>
            </a:extLst>
          </p:cNvPr>
          <p:cNvSpPr txBox="1"/>
          <p:nvPr/>
        </p:nvSpPr>
        <p:spPr>
          <a:xfrm>
            <a:off x="1333877" y="1563061"/>
            <a:ext cx="952424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/>
              <a:t>Visibilidad </a:t>
            </a:r>
            <a:r>
              <a:rPr lang="es-ES" sz="2000" b="1" u="sng" dirty="0" err="1"/>
              <a:t>intraclúster</a:t>
            </a:r>
            <a:endParaRPr lang="es-ES" sz="2000" b="1" u="sng" dirty="0"/>
          </a:p>
          <a:p>
            <a:pPr marL="342900" indent="-342900">
              <a:buFont typeface="+mj-lt"/>
              <a:buAutoNum type="arabicPeriod"/>
            </a:pPr>
            <a:endParaRPr lang="es-ES" sz="2000" b="1" dirty="0"/>
          </a:p>
          <a:p>
            <a:pPr marL="342900" indent="-342900">
              <a:buFont typeface="+mj-lt"/>
              <a:buAutoNum type="arabicPeriod"/>
            </a:pPr>
            <a:r>
              <a:rPr lang="es-ES" dirty="0"/>
              <a:t>Programa </a:t>
            </a:r>
            <a:r>
              <a:rPr lang="es-ES" dirty="0" err="1"/>
              <a:t>Recycling</a:t>
            </a:r>
            <a:r>
              <a:rPr lang="es-ES" dirty="0"/>
              <a:t> TOP. (</a:t>
            </a:r>
            <a:r>
              <a:rPr lang="es-ES" dirty="0" err="1"/>
              <a:t>topaketak</a:t>
            </a:r>
            <a:r>
              <a:rPr lang="es-ES" dirty="0"/>
              <a:t>): encuentros periódicos en diferentes empresas de GK </a:t>
            </a:r>
            <a:r>
              <a:rPr lang="es-ES" dirty="0" err="1"/>
              <a:t>Recycling</a:t>
            </a:r>
            <a:r>
              <a:rPr lang="es-ES" dirty="0"/>
              <a:t> para que cuenten su experiencia, su actividad y se conozcan entre sí (como primer paso hacia la colaboración y la generación de sinergias).</a:t>
            </a:r>
          </a:p>
          <a:p>
            <a:pPr marL="342900" indent="-342900">
              <a:buFont typeface="+mj-lt"/>
              <a:buAutoNum type="arabicPeriod"/>
            </a:pPr>
            <a:endParaRPr lang="es-ES" dirty="0"/>
          </a:p>
          <a:p>
            <a:pPr marL="342900" indent="-342900">
              <a:buFont typeface="+mj-lt"/>
              <a:buAutoNum type="arabicPeriod"/>
            </a:pPr>
            <a:r>
              <a:rPr lang="es-ES" dirty="0"/>
              <a:t>En blog de Naturklima: entrevista/reportaje a una empresa de GK </a:t>
            </a:r>
            <a:r>
              <a:rPr lang="es-ES" dirty="0" err="1"/>
              <a:t>Recycling</a:t>
            </a:r>
            <a:r>
              <a:rPr lang="es-ES" dirty="0"/>
              <a:t> cada mes. Y difundirlo después a través de RRSS NK y Boletín GK </a:t>
            </a:r>
            <a:r>
              <a:rPr lang="es-ES" dirty="0" err="1"/>
              <a:t>Recycling</a:t>
            </a:r>
            <a:r>
              <a:rPr lang="es-ES" dirty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s-ES" dirty="0"/>
          </a:p>
          <a:p>
            <a:pPr marL="342900" indent="-342900">
              <a:buFont typeface="+mj-lt"/>
              <a:buAutoNum type="arabicPeriod"/>
            </a:pPr>
            <a:r>
              <a:rPr lang="es-ES" dirty="0"/>
              <a:t>En boletín GK </a:t>
            </a:r>
            <a:r>
              <a:rPr lang="es-ES" dirty="0" err="1"/>
              <a:t>Recycling</a:t>
            </a:r>
            <a:r>
              <a:rPr lang="es-ES" dirty="0"/>
              <a:t> periódico: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dirty="0"/>
              <a:t>Reportaje en blog a empresa GK del mes.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ES" dirty="0"/>
              <a:t>Noticias de los socios.</a:t>
            </a:r>
          </a:p>
          <a:p>
            <a:pPr marL="342900" indent="-342900">
              <a:buFont typeface="+mj-lt"/>
              <a:buAutoNum type="arabicPeriod"/>
            </a:pPr>
            <a:endParaRPr lang="es-ES" dirty="0"/>
          </a:p>
          <a:p>
            <a:pPr marL="342900" indent="-342900">
              <a:buFont typeface="+mj-lt"/>
              <a:buAutoNum type="arabicPeriod"/>
            </a:pPr>
            <a:r>
              <a:rPr lang="es-ES" dirty="0"/>
              <a:t>En boletín GK </a:t>
            </a:r>
            <a:r>
              <a:rPr lang="es-ES" dirty="0" err="1"/>
              <a:t>Recycling</a:t>
            </a:r>
            <a:r>
              <a:rPr lang="es-ES" dirty="0"/>
              <a:t> puntual: envío de información de interés </a:t>
            </a:r>
            <a:r>
              <a:rPr lang="es-ES" dirty="0" err="1"/>
              <a:t>intraclúster</a:t>
            </a:r>
            <a:r>
              <a:rPr lang="es-ES" dirty="0"/>
              <a:t> (oportunidades/necesidades de colaboración entre empresas para una problemática concreta o un proyecto de innovación concreto, por ejemplo).</a:t>
            </a:r>
          </a:p>
          <a:p>
            <a:br>
              <a:rPr lang="es-ES" dirty="0"/>
            </a:b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70968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809" y="231802"/>
            <a:ext cx="10197494" cy="1099457"/>
          </a:xfrm>
        </p:spPr>
        <p:txBody>
          <a:bodyPr>
            <a:normAutofit/>
          </a:bodyPr>
          <a:lstStyle/>
          <a:p>
            <a:r>
              <a:rPr lang="eu-ES" sz="3200" b="1" dirty="0">
                <a:solidFill>
                  <a:srgbClr val="0070C0"/>
                </a:solidFill>
              </a:rPr>
              <a:t>3- </a:t>
            </a:r>
            <a:r>
              <a:rPr lang="es-ES" sz="3200" b="1" dirty="0">
                <a:solidFill>
                  <a:srgbClr val="0070C0"/>
                </a:solidFill>
              </a:rPr>
              <a:t>Visibilidad y difusión del clúster, de las empresas socias y de sus proyectos en economía circular.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053D56-5D1F-49E6-9728-3BAEEF504F00}"/>
              </a:ext>
            </a:extLst>
          </p:cNvPr>
          <p:cNvSpPr txBox="1"/>
          <p:nvPr/>
        </p:nvSpPr>
        <p:spPr>
          <a:xfrm>
            <a:off x="1333877" y="1527862"/>
            <a:ext cx="952424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/>
              <a:t>Visibilidad externa al clúster</a:t>
            </a:r>
          </a:p>
          <a:p>
            <a:endParaRPr lang="es-ES" sz="20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web de Naturklima: ficha de empresas </a:t>
            </a:r>
            <a:r>
              <a:rPr lang="es-E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gipuzkoanas</a:t>
            </a: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por el clima.</a:t>
            </a:r>
            <a:b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Apoyo a las empresas </a:t>
            </a:r>
            <a:r>
              <a:rPr lang="es-E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gipuzkoanas</a:t>
            </a: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 la aparición en el Catálogo de Buenas Practicas del Ministerio para la Transición Ecológica y el Reto Demográfico, para que puedan poner en valor su actividad.</a:t>
            </a:r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+mj-lt"/>
              <a:buAutoNum type="arabicPeriod"/>
            </a:pPr>
            <a:endParaRPr lang="es-E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 blog de Naturklima: entrevista/reportaje a una empresa de GK </a:t>
            </a:r>
            <a:r>
              <a:rPr lang="es-E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Recycling</a:t>
            </a: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cada mes. </a:t>
            </a:r>
            <a:b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RRSS NK: </a:t>
            </a:r>
          </a:p>
          <a:p>
            <a:pPr marL="685800" lvl="1" indent="-228600">
              <a:buFont typeface="+mj-lt"/>
              <a:buAutoNum type="arabicPeriod"/>
            </a:pP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Difusión de fichas de empresas </a:t>
            </a:r>
            <a:r>
              <a:rPr lang="es-E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gipuzkoanas</a:t>
            </a: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por el clima (entre las que estarán las que quieran de GK </a:t>
            </a:r>
            <a:r>
              <a:rPr lang="es-E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Recycling</a:t>
            </a: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</a:p>
          <a:p>
            <a:pPr marL="685800" lvl="1" indent="-228600">
              <a:buFont typeface="+mj-lt"/>
              <a:buAutoNum type="arabicPeriod"/>
            </a:pP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Difusión de reportaje en blog NK a empresa GK del mes.</a:t>
            </a:r>
          </a:p>
          <a:p>
            <a:pPr marL="685800" lvl="1" indent="-228600">
              <a:buFont typeface="+mj-lt"/>
              <a:buAutoNum type="arabicPeriod"/>
            </a:pPr>
            <a:r>
              <a:rPr lang="es-E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Difusión de noticias de los socios (a considerar, en cada caso).</a:t>
            </a:r>
          </a:p>
          <a:p>
            <a:br>
              <a:rPr lang="es-ES" dirty="0"/>
            </a:b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32051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916" y="530566"/>
            <a:ext cx="10197494" cy="1099457"/>
          </a:xfrm>
        </p:spPr>
        <p:txBody>
          <a:bodyPr>
            <a:normAutofit/>
          </a:bodyPr>
          <a:lstStyle/>
          <a:p>
            <a:r>
              <a:rPr lang="eu-ES" sz="3200" b="1" dirty="0">
                <a:solidFill>
                  <a:srgbClr val="0070C0"/>
                </a:solidFill>
              </a:rPr>
              <a:t>4- </a:t>
            </a:r>
            <a:r>
              <a:rPr lang="es-ES" sz="3200" b="1" dirty="0">
                <a:solidFill>
                  <a:srgbClr val="0070C0"/>
                </a:solidFill>
              </a:rPr>
              <a:t>Identificación de oportunidades de negocio en Economía Circular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053D56-5D1F-49E6-9728-3BAEEF504F00}"/>
              </a:ext>
            </a:extLst>
          </p:cNvPr>
          <p:cNvSpPr txBox="1"/>
          <p:nvPr/>
        </p:nvSpPr>
        <p:spPr>
          <a:xfrm>
            <a:off x="784188" y="2267493"/>
            <a:ext cx="513029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/>
              <a:t>Banco de ideas de Naturklima</a:t>
            </a:r>
            <a:endParaRPr lang="es-ES" sz="2000" u="sng" dirty="0"/>
          </a:p>
          <a:p>
            <a:endParaRPr lang="es-ES" sz="2000" dirty="0"/>
          </a:p>
          <a:p>
            <a:br>
              <a:rPr lang="es-ES" dirty="0"/>
            </a:br>
            <a:r>
              <a:rPr lang="es-ES" dirty="0"/>
              <a:t>1. Estudio de tendencias y modelos de negocio exitosos en Economía Circular (2020).</a:t>
            </a:r>
          </a:p>
          <a:p>
            <a:endParaRPr lang="es-ES" dirty="0"/>
          </a:p>
          <a:p>
            <a:r>
              <a:rPr lang="es-ES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2. Estudio de aplicabilidad real en Gipuzkoa de los proyectos o modelos de negocio seleccionados como prioritarios.</a:t>
            </a:r>
            <a:r>
              <a:rPr lang="es-ES" dirty="0">
                <a:latin typeface="+mj-lt"/>
              </a:rPr>
              <a:t>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5C592AB-EEEE-4CA8-9666-A5DAFBFEC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515" y="2094244"/>
            <a:ext cx="5417527" cy="410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375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916" y="262151"/>
            <a:ext cx="10197494" cy="1099457"/>
          </a:xfrm>
        </p:spPr>
        <p:txBody>
          <a:bodyPr>
            <a:normAutofit/>
          </a:bodyPr>
          <a:lstStyle/>
          <a:p>
            <a:r>
              <a:rPr lang="eu-ES" sz="3200" b="1" dirty="0">
                <a:solidFill>
                  <a:srgbClr val="0070C0"/>
                </a:solidFill>
              </a:rPr>
              <a:t>5-</a:t>
            </a:r>
            <a:r>
              <a:rPr lang="es-ES" sz="3200" b="1" dirty="0">
                <a:solidFill>
                  <a:srgbClr val="0070C0"/>
                </a:solidFill>
              </a:rPr>
              <a:t> Impulso y aceleración de ideas de negocio en Economía Circular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053D56-5D1F-49E6-9728-3BAEEF504F00}"/>
              </a:ext>
            </a:extLst>
          </p:cNvPr>
          <p:cNvSpPr txBox="1"/>
          <p:nvPr/>
        </p:nvSpPr>
        <p:spPr>
          <a:xfrm>
            <a:off x="810223" y="1623759"/>
            <a:ext cx="10122822" cy="4667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lvl="1" indent="-228600">
              <a:lnSpc>
                <a:spcPct val="107000"/>
              </a:lnSpc>
              <a:buFont typeface="+mj-lt"/>
              <a:buAutoNum type="arabicPeriod"/>
            </a:pP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Asesoramiento especializado continuo a las empresas en materia de proyectos de cambio climático y economía circular, con apoyo para la articulación técnica de los mismos, así como para la búsqueda de financiación pública y/o privada necesaria para llevarlos a cabo.</a:t>
            </a:r>
            <a:b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lvl="1" indent="-228600">
              <a:lnSpc>
                <a:spcPct val="107000"/>
              </a:lnSpc>
              <a:buFont typeface="+mj-lt"/>
              <a:buAutoNum type="arabicPeriod"/>
            </a:pP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Generar “consorcios” o grupos de trabajo entre empresas de GK </a:t>
            </a:r>
            <a:r>
              <a:rPr lang="es-E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Recycling</a:t>
            </a: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para generar sinergias, identificar oportunidades de colaboración y desarrollar proyectos en economía circular.</a:t>
            </a:r>
            <a:b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lvl="1" indent="-228600">
              <a:lnSpc>
                <a:spcPct val="107000"/>
              </a:lnSpc>
              <a:buFont typeface="+mj-lt"/>
              <a:buAutoNum type="arabicPeriod"/>
            </a:pPr>
            <a:r>
              <a:rPr lang="es-E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Ekohack</a:t>
            </a: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 semana del Cambio Climático: concurso desarrollo de ideas de negocio entre empresas, emprendedores y estudiantes universitarios. Como input de ideas tendremos el banco de ideas de Naturklima (proactivo) y también posibles retos concretos que puedan poner empresas de GK </a:t>
            </a:r>
            <a:r>
              <a:rPr lang="es-E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Recycling</a:t>
            </a: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(reactivo). </a:t>
            </a:r>
            <a:b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lvl="1" indent="-2286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Habilitar espacio de </a:t>
            </a:r>
            <a:r>
              <a:rPr lang="es-E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co-working</a:t>
            </a: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 Naturklima para el desarrollo de proyectos emprendedores y/o innovadores en Economía Circular. </a:t>
            </a:r>
            <a:b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lvl="1" indent="-2286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II Convocatoria del Programa “Retos empresariales en la lucha contra el cambio climático a través de la promoción de la economía circular” para la promoción de la innovación y el emprendimiento en Economía Circular.</a:t>
            </a:r>
            <a:b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85800" lvl="1" indent="-2286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Acompañamiento y asesoramiento para el impulso y aceleración de las </a:t>
            </a:r>
            <a:r>
              <a:rPr lang="es-E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start</a:t>
            </a:r>
            <a:r>
              <a:rPr lang="es-E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ups o proyectos emprendedores ganadores de la II convocatoria del Programa “Retos empresariales en la lucha contra el cambio climático”.</a:t>
            </a:r>
          </a:p>
        </p:txBody>
      </p:sp>
    </p:spTree>
    <p:extLst>
      <p:ext uri="{BB962C8B-B14F-4D97-AF65-F5344CB8AC3E}">
        <p14:creationId xmlns:p14="http://schemas.microsoft.com/office/powerpoint/2010/main" val="627106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916" y="530566"/>
            <a:ext cx="10197494" cy="1099457"/>
          </a:xfrm>
        </p:spPr>
        <p:txBody>
          <a:bodyPr>
            <a:normAutofit/>
          </a:bodyPr>
          <a:lstStyle/>
          <a:p>
            <a:r>
              <a:rPr lang="eu-ES" b="1" dirty="0"/>
              <a:t>SERVICIOS DE APOYO A GK RECYCLING</a:t>
            </a:r>
            <a:endParaRPr lang="es-ES" b="1" dirty="0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75BE904-A0DD-45AB-BA54-80907BD34767}"/>
              </a:ext>
            </a:extLst>
          </p:cNvPr>
          <p:cNvSpPr txBox="1"/>
          <p:nvPr/>
        </p:nvSpPr>
        <p:spPr>
          <a:xfrm>
            <a:off x="3232324" y="2085981"/>
            <a:ext cx="83352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Diagnóstico en Economía Circular y ODS.</a:t>
            </a:r>
            <a:b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Vigilancia tecnológica continua y difusión de información estratégica.</a:t>
            </a:r>
            <a:b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Visibilidad y difusión del clúster, de las empresas socias y de sus proyectos en economía circular.</a:t>
            </a:r>
            <a:b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b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Identificación de oportunidades de negocio en Economía Circular.</a:t>
            </a:r>
            <a:b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Impulso y aceleración de ideas de negocio en Economía Circular.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Abrir llave 5">
            <a:extLst>
              <a:ext uri="{FF2B5EF4-FFF2-40B4-BE49-F238E27FC236}">
                <a16:creationId xmlns:a16="http://schemas.microsoft.com/office/drawing/2014/main" id="{39673C9F-5842-44C7-96E8-E11A4D6D3765}"/>
              </a:ext>
            </a:extLst>
          </p:cNvPr>
          <p:cNvSpPr/>
          <p:nvPr/>
        </p:nvSpPr>
        <p:spPr>
          <a:xfrm>
            <a:off x="2661955" y="2075031"/>
            <a:ext cx="570369" cy="1762559"/>
          </a:xfrm>
          <a:prstGeom prst="leftBrac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Abrir llave 9">
            <a:extLst>
              <a:ext uri="{FF2B5EF4-FFF2-40B4-BE49-F238E27FC236}">
                <a16:creationId xmlns:a16="http://schemas.microsoft.com/office/drawing/2014/main" id="{ABFC96FB-F33B-4DC0-AB58-24479B12E8ED}"/>
              </a:ext>
            </a:extLst>
          </p:cNvPr>
          <p:cNvSpPr/>
          <p:nvPr/>
        </p:nvSpPr>
        <p:spPr>
          <a:xfrm>
            <a:off x="2652761" y="4293548"/>
            <a:ext cx="570369" cy="882810"/>
          </a:xfrm>
          <a:prstGeom prst="leftBrac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0656633-4AF5-46F4-BA1E-2F536E919F33}"/>
              </a:ext>
            </a:extLst>
          </p:cNvPr>
          <p:cNvSpPr txBox="1"/>
          <p:nvPr/>
        </p:nvSpPr>
        <p:spPr>
          <a:xfrm>
            <a:off x="1136976" y="2655806"/>
            <a:ext cx="1515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u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APOYO A LA EMPRESA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53D025F-5E56-4B58-8DA6-C58832A76110}"/>
              </a:ext>
            </a:extLst>
          </p:cNvPr>
          <p:cNvSpPr txBox="1"/>
          <p:nvPr/>
        </p:nvSpPr>
        <p:spPr>
          <a:xfrm>
            <a:off x="1049116" y="4411787"/>
            <a:ext cx="1515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u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APOYO A LA INNOVACIÓN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7005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7410D2-D06A-4A93-B54A-1A01CB48D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5727" y="2350373"/>
            <a:ext cx="8596668" cy="296401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s-ES" sz="4800" b="1" dirty="0">
                <a:solidFill>
                  <a:schemeClr val="accent1">
                    <a:lumMod val="75000"/>
                  </a:schemeClr>
                </a:solidFill>
              </a:rPr>
              <a:t>Thank </a:t>
            </a:r>
            <a:r>
              <a:rPr lang="es-ES" sz="4800" b="1" dirty="0" err="1">
                <a:solidFill>
                  <a:schemeClr val="accent1">
                    <a:lumMod val="75000"/>
                  </a:schemeClr>
                </a:solidFill>
              </a:rPr>
              <a:t>you</a:t>
            </a:r>
            <a:endParaRPr lang="es-ES" sz="4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s-ES" sz="4800" b="1" dirty="0">
                <a:solidFill>
                  <a:schemeClr val="accent1">
                    <a:lumMod val="75000"/>
                  </a:schemeClr>
                </a:solidFill>
              </a:rPr>
              <a:t>Mila esker</a:t>
            </a:r>
          </a:p>
          <a:p>
            <a:pPr marL="0" indent="0" algn="ctr">
              <a:buNone/>
            </a:pPr>
            <a:r>
              <a:rPr lang="es-ES" sz="4800" b="1" dirty="0">
                <a:solidFill>
                  <a:schemeClr val="accent1">
                    <a:lumMod val="75000"/>
                  </a:schemeClr>
                </a:solidFill>
              </a:rPr>
              <a:t>Muchas gracias</a:t>
            </a:r>
          </a:p>
          <a:p>
            <a:pPr marL="0" indent="0" algn="ctr">
              <a:buNone/>
            </a:pPr>
            <a:endParaRPr lang="es-ES" sz="4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s-ES" sz="3200" dirty="0" err="1">
                <a:solidFill>
                  <a:schemeClr val="accent2">
                    <a:lumMod val="50000"/>
                  </a:schemeClr>
                </a:solidFill>
              </a:rPr>
              <a:t>d.zabala@naturklima.eus</a:t>
            </a:r>
            <a:endParaRPr lang="es-ES" sz="32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ES" sz="48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27528BC-A2A7-4FF9-8CA4-361CFF3A8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808" y="348966"/>
            <a:ext cx="2732807" cy="133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120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703" y="155418"/>
            <a:ext cx="10197494" cy="1099457"/>
          </a:xfrm>
        </p:spPr>
        <p:txBody>
          <a:bodyPr>
            <a:normAutofit/>
          </a:bodyPr>
          <a:lstStyle/>
          <a:p>
            <a:r>
              <a:rPr lang="eu-ES" b="1" i="1" dirty="0"/>
              <a:t>I</a:t>
            </a:r>
            <a:r>
              <a:rPr lang="es-ES" b="1" i="1" dirty="0"/>
              <a:t>NDICE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BB35162-0D7C-4B7D-85BF-712C07DF1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177" y="1567740"/>
            <a:ext cx="8992094" cy="489092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u-ES" sz="2400" b="1" dirty="0" err="1">
                <a:solidFill>
                  <a:srgbClr val="0099CC"/>
                </a:solidFill>
              </a:rPr>
              <a:t>Necesidades</a:t>
            </a:r>
            <a:r>
              <a:rPr lang="eu-ES" sz="2400" b="1" dirty="0">
                <a:solidFill>
                  <a:srgbClr val="0099CC"/>
                </a:solidFill>
              </a:rPr>
              <a:t> </a:t>
            </a:r>
            <a:r>
              <a:rPr lang="eu-ES" sz="2400" b="1" dirty="0" err="1">
                <a:solidFill>
                  <a:srgbClr val="0099CC"/>
                </a:solidFill>
              </a:rPr>
              <a:t>identificadas</a:t>
            </a:r>
            <a:r>
              <a:rPr lang="eu-ES" sz="2400" b="1" dirty="0">
                <a:solidFill>
                  <a:srgbClr val="0099CC"/>
                </a:solidFill>
              </a:rPr>
              <a:t> </a:t>
            </a:r>
            <a:r>
              <a:rPr lang="eu-ES" sz="2400" b="1" dirty="0" err="1">
                <a:solidFill>
                  <a:srgbClr val="0099CC"/>
                </a:solidFill>
              </a:rPr>
              <a:t>en</a:t>
            </a:r>
            <a:r>
              <a:rPr lang="eu-ES" sz="2400" b="1" dirty="0">
                <a:solidFill>
                  <a:srgbClr val="0099CC"/>
                </a:solidFill>
              </a:rPr>
              <a:t> GK </a:t>
            </a:r>
            <a:r>
              <a:rPr lang="eu-ES" sz="2400" b="1" dirty="0" err="1">
                <a:solidFill>
                  <a:srgbClr val="0099CC"/>
                </a:solidFill>
              </a:rPr>
              <a:t>Recycling</a:t>
            </a:r>
            <a:br>
              <a:rPr lang="eu-ES" sz="2400" b="1" dirty="0">
                <a:solidFill>
                  <a:srgbClr val="0099CC"/>
                </a:solidFill>
              </a:rPr>
            </a:br>
            <a:br>
              <a:rPr lang="eu-ES" sz="2400" b="1" dirty="0"/>
            </a:br>
            <a:endParaRPr lang="eu-ES" sz="2400" b="1" dirty="0"/>
          </a:p>
          <a:p>
            <a:pPr>
              <a:buFont typeface="+mj-lt"/>
              <a:buAutoNum type="arabicPeriod"/>
            </a:pPr>
            <a:r>
              <a:rPr lang="eu-ES" sz="2400" b="1" dirty="0" err="1">
                <a:solidFill>
                  <a:srgbClr val="0099CC"/>
                </a:solidFill>
              </a:rPr>
              <a:t>Catálogo</a:t>
            </a:r>
            <a:r>
              <a:rPr lang="eu-ES" sz="2400" b="1" dirty="0">
                <a:solidFill>
                  <a:srgbClr val="0099CC"/>
                </a:solidFill>
              </a:rPr>
              <a:t> de </a:t>
            </a:r>
            <a:r>
              <a:rPr lang="eu-ES" sz="2400" b="1" dirty="0" err="1">
                <a:solidFill>
                  <a:srgbClr val="0099CC"/>
                </a:solidFill>
              </a:rPr>
              <a:t>servicios</a:t>
            </a:r>
            <a:r>
              <a:rPr lang="eu-ES" sz="2400" b="1" dirty="0">
                <a:solidFill>
                  <a:srgbClr val="0099CC"/>
                </a:solidFill>
              </a:rPr>
              <a:t> de </a:t>
            </a:r>
            <a:r>
              <a:rPr lang="eu-ES" sz="2400" b="1" dirty="0" err="1">
                <a:solidFill>
                  <a:srgbClr val="0099CC"/>
                </a:solidFill>
              </a:rPr>
              <a:t>apoyo</a:t>
            </a:r>
            <a:r>
              <a:rPr lang="eu-ES" sz="2400" b="1" dirty="0">
                <a:solidFill>
                  <a:srgbClr val="0099CC"/>
                </a:solidFill>
              </a:rPr>
              <a:t> a GK </a:t>
            </a:r>
            <a:r>
              <a:rPr lang="eu-ES" sz="2400" b="1" dirty="0" err="1">
                <a:solidFill>
                  <a:srgbClr val="0099CC"/>
                </a:solidFill>
              </a:rPr>
              <a:t>Recycling</a:t>
            </a:r>
            <a:endParaRPr lang="eu-ES" sz="2400" b="1" dirty="0">
              <a:solidFill>
                <a:srgbClr val="0099CC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u-ES" sz="2000" dirty="0" err="1"/>
              <a:t>Apoyo</a:t>
            </a:r>
            <a:r>
              <a:rPr lang="eu-ES" sz="2000" dirty="0"/>
              <a:t> a la </a:t>
            </a:r>
            <a:r>
              <a:rPr lang="eu-ES" sz="2000" dirty="0" err="1"/>
              <a:t>empresa</a:t>
            </a:r>
            <a:endParaRPr lang="eu-ES" sz="2000" dirty="0"/>
          </a:p>
          <a:p>
            <a:pPr lvl="1">
              <a:buFont typeface="+mj-lt"/>
              <a:buAutoNum type="arabicPeriod"/>
            </a:pPr>
            <a:r>
              <a:rPr lang="eu-ES" sz="2000" dirty="0" err="1"/>
              <a:t>Apoyo</a:t>
            </a:r>
            <a:r>
              <a:rPr lang="eu-ES" sz="2000" dirty="0"/>
              <a:t> a la </a:t>
            </a:r>
            <a:r>
              <a:rPr lang="eu-ES" sz="2000" dirty="0" err="1"/>
              <a:t>innovación</a:t>
            </a:r>
            <a:endParaRPr lang="eu-ES" sz="2000" dirty="0"/>
          </a:p>
          <a:p>
            <a:pPr marL="914400" lvl="2" indent="0">
              <a:buNone/>
            </a:pPr>
            <a:endParaRPr lang="eu-ES" dirty="0"/>
          </a:p>
        </p:txBody>
      </p:sp>
    </p:spTree>
    <p:extLst>
      <p:ext uri="{BB962C8B-B14F-4D97-AF65-F5344CB8AC3E}">
        <p14:creationId xmlns:p14="http://schemas.microsoft.com/office/powerpoint/2010/main" val="4097599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703" y="155418"/>
            <a:ext cx="10197494" cy="1099457"/>
          </a:xfrm>
        </p:spPr>
        <p:txBody>
          <a:bodyPr>
            <a:normAutofit/>
          </a:bodyPr>
          <a:lstStyle/>
          <a:p>
            <a:r>
              <a:rPr lang="eu-ES" b="1" i="1" dirty="0"/>
              <a:t>I</a:t>
            </a:r>
            <a:r>
              <a:rPr lang="es-ES" b="1" i="1" dirty="0"/>
              <a:t>NDICE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BB35162-0D7C-4B7D-85BF-712C07DF1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177" y="1567740"/>
            <a:ext cx="8992094" cy="489092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u-ES" sz="2400" b="1" dirty="0" err="1">
                <a:solidFill>
                  <a:srgbClr val="0099CC"/>
                </a:solidFill>
              </a:rPr>
              <a:t>Necesidades</a:t>
            </a:r>
            <a:r>
              <a:rPr lang="eu-ES" sz="2400" b="1" dirty="0">
                <a:solidFill>
                  <a:srgbClr val="0099CC"/>
                </a:solidFill>
              </a:rPr>
              <a:t> </a:t>
            </a:r>
            <a:r>
              <a:rPr lang="eu-ES" sz="2400" b="1" dirty="0" err="1">
                <a:solidFill>
                  <a:srgbClr val="0099CC"/>
                </a:solidFill>
              </a:rPr>
              <a:t>identificadas</a:t>
            </a:r>
            <a:r>
              <a:rPr lang="eu-ES" sz="2400" b="1" dirty="0">
                <a:solidFill>
                  <a:srgbClr val="0099CC"/>
                </a:solidFill>
              </a:rPr>
              <a:t> </a:t>
            </a:r>
            <a:r>
              <a:rPr lang="eu-ES" sz="2400" b="1" dirty="0" err="1">
                <a:solidFill>
                  <a:srgbClr val="0099CC"/>
                </a:solidFill>
              </a:rPr>
              <a:t>en</a:t>
            </a:r>
            <a:r>
              <a:rPr lang="eu-ES" sz="2400" b="1" dirty="0">
                <a:solidFill>
                  <a:srgbClr val="0099CC"/>
                </a:solidFill>
              </a:rPr>
              <a:t> GK </a:t>
            </a:r>
            <a:r>
              <a:rPr lang="eu-ES" sz="2400" b="1" dirty="0" err="1">
                <a:solidFill>
                  <a:srgbClr val="0099CC"/>
                </a:solidFill>
              </a:rPr>
              <a:t>Recycling</a:t>
            </a:r>
            <a:br>
              <a:rPr lang="eu-ES" sz="2400" b="1" dirty="0">
                <a:solidFill>
                  <a:srgbClr val="0099CC"/>
                </a:solidFill>
              </a:rPr>
            </a:br>
            <a:br>
              <a:rPr lang="eu-ES" sz="2400" b="1" dirty="0"/>
            </a:br>
            <a:endParaRPr lang="eu-ES" sz="2400" b="1" dirty="0"/>
          </a:p>
          <a:p>
            <a:pPr>
              <a:buFont typeface="+mj-lt"/>
              <a:buAutoNum type="arabicPeriod"/>
            </a:pPr>
            <a:r>
              <a:rPr lang="eu-ES" sz="2400" b="1" dirty="0" err="1">
                <a:solidFill>
                  <a:srgbClr val="0099CC"/>
                </a:solidFill>
              </a:rPr>
              <a:t>Catálogo</a:t>
            </a:r>
            <a:r>
              <a:rPr lang="eu-ES" sz="2400" b="1" dirty="0">
                <a:solidFill>
                  <a:srgbClr val="0099CC"/>
                </a:solidFill>
              </a:rPr>
              <a:t> de </a:t>
            </a:r>
            <a:r>
              <a:rPr lang="eu-ES" sz="2400" b="1" dirty="0" err="1">
                <a:solidFill>
                  <a:srgbClr val="0099CC"/>
                </a:solidFill>
              </a:rPr>
              <a:t>servicios</a:t>
            </a:r>
            <a:r>
              <a:rPr lang="eu-ES" sz="2400" b="1" dirty="0">
                <a:solidFill>
                  <a:srgbClr val="0099CC"/>
                </a:solidFill>
              </a:rPr>
              <a:t> de </a:t>
            </a:r>
            <a:r>
              <a:rPr lang="eu-ES" sz="2400" b="1" dirty="0" err="1">
                <a:solidFill>
                  <a:srgbClr val="0099CC"/>
                </a:solidFill>
              </a:rPr>
              <a:t>apoyo</a:t>
            </a:r>
            <a:r>
              <a:rPr lang="eu-ES" sz="2400" b="1" dirty="0">
                <a:solidFill>
                  <a:srgbClr val="0099CC"/>
                </a:solidFill>
              </a:rPr>
              <a:t> a GK </a:t>
            </a:r>
            <a:r>
              <a:rPr lang="eu-ES" sz="2400" b="1" dirty="0" err="1">
                <a:solidFill>
                  <a:srgbClr val="0099CC"/>
                </a:solidFill>
              </a:rPr>
              <a:t>Recycling</a:t>
            </a:r>
            <a:endParaRPr lang="eu-ES" sz="2400" b="1" dirty="0">
              <a:solidFill>
                <a:srgbClr val="0099CC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u-ES" sz="2000" dirty="0" err="1"/>
              <a:t>Apoyo</a:t>
            </a:r>
            <a:r>
              <a:rPr lang="eu-ES" sz="2000" dirty="0"/>
              <a:t> a la </a:t>
            </a:r>
            <a:r>
              <a:rPr lang="eu-ES" sz="2000" dirty="0" err="1"/>
              <a:t>empresa</a:t>
            </a:r>
            <a:endParaRPr lang="eu-ES" sz="2000" dirty="0"/>
          </a:p>
          <a:p>
            <a:pPr lvl="1">
              <a:buFont typeface="+mj-lt"/>
              <a:buAutoNum type="arabicPeriod"/>
            </a:pPr>
            <a:r>
              <a:rPr lang="eu-ES" sz="2000" dirty="0" err="1"/>
              <a:t>Apoyo</a:t>
            </a:r>
            <a:r>
              <a:rPr lang="eu-ES" sz="2000" dirty="0"/>
              <a:t> a la </a:t>
            </a:r>
            <a:r>
              <a:rPr lang="eu-ES" sz="2000" dirty="0" err="1"/>
              <a:t>innovación</a:t>
            </a:r>
            <a:endParaRPr lang="eu-ES" sz="2000" dirty="0"/>
          </a:p>
          <a:p>
            <a:pPr marL="914400" lvl="2" indent="0">
              <a:buNone/>
            </a:pPr>
            <a:endParaRPr lang="eu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B560337-37AD-4E87-B68F-C636691FFA2E}"/>
              </a:ext>
            </a:extLst>
          </p:cNvPr>
          <p:cNvSpPr/>
          <p:nvPr/>
        </p:nvSpPr>
        <p:spPr>
          <a:xfrm>
            <a:off x="1158844" y="1523963"/>
            <a:ext cx="8546472" cy="54320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2403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916" y="530566"/>
            <a:ext cx="10197494" cy="1099457"/>
          </a:xfrm>
        </p:spPr>
        <p:txBody>
          <a:bodyPr>
            <a:normAutofit/>
          </a:bodyPr>
          <a:lstStyle/>
          <a:p>
            <a:r>
              <a:rPr lang="eu-ES" b="1" dirty="0"/>
              <a:t>NECESIDADES DE GK RECYCLING</a:t>
            </a:r>
            <a:endParaRPr lang="es-ES" b="1" dirty="0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2A94995C-9C2F-4D92-ADDC-E42FF5939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4735" y="1705547"/>
            <a:ext cx="9586996" cy="4396489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07000"/>
              </a:lnSpc>
              <a:buFont typeface="+mj-lt"/>
              <a:buAutoNum type="arabicParenR"/>
            </a:pPr>
            <a:r>
              <a:rPr lang="es-ES" sz="2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Identificación de oportunidades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situación y novedades, normativas, proyectos, eventos, ayudas y licitaciones.</a:t>
            </a:r>
            <a:b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es-ES" sz="2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Sumar fuerzas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espacio de reunión constante, plataforma de colaboración y de generación de oportunidades y sinergias. </a:t>
            </a:r>
            <a:b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es-ES" sz="2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Mayor visibilidad y exposición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no se puede colaborar con quien no se conoce. Poner en valor la categoría (economía circular), el clúster y las empresas del clúster. </a:t>
            </a:r>
            <a:b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es-ES" sz="2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Apoyo en innovación y digitalización del sector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identificación de ideas, búsqueda de talento emprendedor, desarrollo de proyectos,…</a:t>
            </a:r>
            <a:b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es-ES" sz="2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Alianzas y financiación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agentes clave, inversores de impacto, herramientas para la financiación, etc.</a:t>
            </a:r>
            <a:b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s-ES" sz="2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Dinamización de la comunidad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65476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703" y="155418"/>
            <a:ext cx="10197494" cy="1099457"/>
          </a:xfrm>
        </p:spPr>
        <p:txBody>
          <a:bodyPr>
            <a:normAutofit/>
          </a:bodyPr>
          <a:lstStyle/>
          <a:p>
            <a:r>
              <a:rPr lang="eu-ES" b="1" i="1" dirty="0"/>
              <a:t>I</a:t>
            </a:r>
            <a:r>
              <a:rPr lang="es-ES" b="1" i="1" dirty="0"/>
              <a:t>NDICE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BB35162-0D7C-4B7D-85BF-712C07DF1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177" y="1567740"/>
            <a:ext cx="8992094" cy="489092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u-ES" sz="2400" b="1" dirty="0" err="1">
                <a:solidFill>
                  <a:srgbClr val="0099CC"/>
                </a:solidFill>
              </a:rPr>
              <a:t>Necesidades</a:t>
            </a:r>
            <a:r>
              <a:rPr lang="eu-ES" sz="2400" b="1" dirty="0">
                <a:solidFill>
                  <a:srgbClr val="0099CC"/>
                </a:solidFill>
              </a:rPr>
              <a:t> </a:t>
            </a:r>
            <a:r>
              <a:rPr lang="eu-ES" sz="2400" b="1" dirty="0" err="1">
                <a:solidFill>
                  <a:srgbClr val="0099CC"/>
                </a:solidFill>
              </a:rPr>
              <a:t>identificadas</a:t>
            </a:r>
            <a:r>
              <a:rPr lang="eu-ES" sz="2400" b="1" dirty="0">
                <a:solidFill>
                  <a:srgbClr val="0099CC"/>
                </a:solidFill>
              </a:rPr>
              <a:t> </a:t>
            </a:r>
            <a:r>
              <a:rPr lang="eu-ES" sz="2400" b="1" dirty="0" err="1">
                <a:solidFill>
                  <a:srgbClr val="0099CC"/>
                </a:solidFill>
              </a:rPr>
              <a:t>en</a:t>
            </a:r>
            <a:r>
              <a:rPr lang="eu-ES" sz="2400" b="1" dirty="0">
                <a:solidFill>
                  <a:srgbClr val="0099CC"/>
                </a:solidFill>
              </a:rPr>
              <a:t> GK </a:t>
            </a:r>
            <a:r>
              <a:rPr lang="eu-ES" sz="2400" b="1" dirty="0" err="1">
                <a:solidFill>
                  <a:srgbClr val="0099CC"/>
                </a:solidFill>
              </a:rPr>
              <a:t>Recycling</a:t>
            </a:r>
            <a:br>
              <a:rPr lang="eu-ES" sz="2400" b="1" dirty="0">
                <a:solidFill>
                  <a:srgbClr val="0099CC"/>
                </a:solidFill>
              </a:rPr>
            </a:br>
            <a:br>
              <a:rPr lang="eu-ES" sz="2400" b="1" dirty="0"/>
            </a:br>
            <a:endParaRPr lang="eu-ES" sz="2400" b="1" dirty="0"/>
          </a:p>
          <a:p>
            <a:pPr>
              <a:buFont typeface="+mj-lt"/>
              <a:buAutoNum type="arabicPeriod"/>
            </a:pPr>
            <a:r>
              <a:rPr lang="eu-ES" sz="2400" b="1" dirty="0" err="1">
                <a:solidFill>
                  <a:srgbClr val="0099CC"/>
                </a:solidFill>
              </a:rPr>
              <a:t>Catálogo</a:t>
            </a:r>
            <a:r>
              <a:rPr lang="eu-ES" sz="2400" b="1" dirty="0">
                <a:solidFill>
                  <a:srgbClr val="0099CC"/>
                </a:solidFill>
              </a:rPr>
              <a:t> de </a:t>
            </a:r>
            <a:r>
              <a:rPr lang="eu-ES" sz="2400" b="1" dirty="0" err="1">
                <a:solidFill>
                  <a:srgbClr val="0099CC"/>
                </a:solidFill>
              </a:rPr>
              <a:t>servicios</a:t>
            </a:r>
            <a:r>
              <a:rPr lang="eu-ES" sz="2400" b="1" dirty="0">
                <a:solidFill>
                  <a:srgbClr val="0099CC"/>
                </a:solidFill>
              </a:rPr>
              <a:t> de </a:t>
            </a:r>
            <a:r>
              <a:rPr lang="eu-ES" sz="2400" b="1" dirty="0" err="1">
                <a:solidFill>
                  <a:srgbClr val="0099CC"/>
                </a:solidFill>
              </a:rPr>
              <a:t>apoyo</a:t>
            </a:r>
            <a:r>
              <a:rPr lang="eu-ES" sz="2400" b="1" dirty="0">
                <a:solidFill>
                  <a:srgbClr val="0099CC"/>
                </a:solidFill>
              </a:rPr>
              <a:t> a GK </a:t>
            </a:r>
            <a:r>
              <a:rPr lang="eu-ES" sz="2400" b="1" dirty="0" err="1">
                <a:solidFill>
                  <a:srgbClr val="0099CC"/>
                </a:solidFill>
              </a:rPr>
              <a:t>Recycling</a:t>
            </a:r>
            <a:endParaRPr lang="eu-ES" sz="2400" b="1" dirty="0">
              <a:solidFill>
                <a:srgbClr val="0099CC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u-ES" sz="2000" dirty="0" err="1"/>
              <a:t>Apoyo</a:t>
            </a:r>
            <a:r>
              <a:rPr lang="eu-ES" sz="2000" dirty="0"/>
              <a:t> a la </a:t>
            </a:r>
            <a:r>
              <a:rPr lang="eu-ES" sz="2000" dirty="0" err="1"/>
              <a:t>empresa</a:t>
            </a:r>
            <a:endParaRPr lang="eu-ES" sz="2000" dirty="0"/>
          </a:p>
          <a:p>
            <a:pPr lvl="1">
              <a:buFont typeface="+mj-lt"/>
              <a:buAutoNum type="arabicPeriod"/>
            </a:pPr>
            <a:r>
              <a:rPr lang="eu-ES" sz="2000" dirty="0" err="1"/>
              <a:t>Apoyo</a:t>
            </a:r>
            <a:r>
              <a:rPr lang="eu-ES" sz="2000" dirty="0"/>
              <a:t> a la </a:t>
            </a:r>
            <a:r>
              <a:rPr lang="eu-ES" sz="2000" dirty="0" err="1"/>
              <a:t>innovación</a:t>
            </a:r>
            <a:endParaRPr lang="eu-ES" sz="2000" dirty="0"/>
          </a:p>
          <a:p>
            <a:pPr marL="914400" lvl="2" indent="0">
              <a:buNone/>
            </a:pPr>
            <a:endParaRPr lang="eu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B560337-37AD-4E87-B68F-C636691FFA2E}"/>
              </a:ext>
            </a:extLst>
          </p:cNvPr>
          <p:cNvSpPr/>
          <p:nvPr/>
        </p:nvSpPr>
        <p:spPr>
          <a:xfrm>
            <a:off x="1078703" y="2746180"/>
            <a:ext cx="8546472" cy="156326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4551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916" y="530566"/>
            <a:ext cx="10197494" cy="1099457"/>
          </a:xfrm>
        </p:spPr>
        <p:txBody>
          <a:bodyPr>
            <a:normAutofit/>
          </a:bodyPr>
          <a:lstStyle/>
          <a:p>
            <a:r>
              <a:rPr lang="eu-ES" b="1" dirty="0"/>
              <a:t>SERVICIOS DE APOYO A GK RECYCLING</a:t>
            </a:r>
            <a:endParaRPr lang="es-ES" b="1" dirty="0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75BE904-A0DD-45AB-BA54-80907BD34767}"/>
              </a:ext>
            </a:extLst>
          </p:cNvPr>
          <p:cNvSpPr txBox="1"/>
          <p:nvPr/>
        </p:nvSpPr>
        <p:spPr>
          <a:xfrm>
            <a:off x="3232324" y="2085981"/>
            <a:ext cx="83352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" dirty="0"/>
              <a:t>Diagnóstico en Economía Circular y ODS.</a:t>
            </a:r>
            <a:br>
              <a:rPr lang="es-ES" dirty="0"/>
            </a:br>
            <a:endParaRPr lang="es-ES" dirty="0"/>
          </a:p>
          <a:p>
            <a:pPr marL="342900" indent="-342900">
              <a:buFont typeface="+mj-lt"/>
              <a:buAutoNum type="arabicPeriod"/>
            </a:pPr>
            <a:r>
              <a:rPr lang="es-ES" dirty="0"/>
              <a:t>Vigilancia tecnológica continua y difusión de información estratégica.</a:t>
            </a:r>
            <a:br>
              <a:rPr lang="es-ES" dirty="0"/>
            </a:br>
            <a:endParaRPr lang="es-ES" dirty="0"/>
          </a:p>
          <a:p>
            <a:pPr marL="342900" indent="-342900">
              <a:buFont typeface="+mj-lt"/>
              <a:buAutoNum type="arabicPeriod"/>
            </a:pPr>
            <a:r>
              <a:rPr lang="es-ES" dirty="0"/>
              <a:t>Visibilidad y difusión del clúster, de las empresas socias y de sus proyectos en economía circular.</a:t>
            </a:r>
            <a:br>
              <a:rPr lang="es-ES" dirty="0"/>
            </a:br>
            <a:br>
              <a:rPr lang="es-ES" dirty="0"/>
            </a:br>
            <a:endParaRPr lang="es-ES" dirty="0"/>
          </a:p>
          <a:p>
            <a:pPr marL="342900" indent="-342900">
              <a:buFont typeface="+mj-lt"/>
              <a:buAutoNum type="arabicPeriod"/>
            </a:pPr>
            <a:r>
              <a:rPr lang="es-ES" dirty="0"/>
              <a:t>Identificación de oportunidades de negocio en Economía Circular.</a:t>
            </a:r>
            <a:br>
              <a:rPr lang="es-ES" dirty="0"/>
            </a:br>
            <a:endParaRPr lang="es-ES" dirty="0"/>
          </a:p>
          <a:p>
            <a:pPr marL="342900" indent="-342900">
              <a:buFont typeface="+mj-lt"/>
              <a:buAutoNum type="arabicPeriod"/>
            </a:pPr>
            <a:r>
              <a:rPr lang="es-ES" dirty="0"/>
              <a:t>Impulso y aceleración de ideas de negocio en Economía Circular.</a:t>
            </a:r>
          </a:p>
          <a:p>
            <a:pPr marL="342900" indent="-342900">
              <a:buFont typeface="+mj-lt"/>
              <a:buAutoNum type="arabicPeriod"/>
            </a:pPr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6" name="Abrir llave 5">
            <a:extLst>
              <a:ext uri="{FF2B5EF4-FFF2-40B4-BE49-F238E27FC236}">
                <a16:creationId xmlns:a16="http://schemas.microsoft.com/office/drawing/2014/main" id="{39673C9F-5842-44C7-96E8-E11A4D6D3765}"/>
              </a:ext>
            </a:extLst>
          </p:cNvPr>
          <p:cNvSpPr/>
          <p:nvPr/>
        </p:nvSpPr>
        <p:spPr>
          <a:xfrm>
            <a:off x="2661955" y="2075031"/>
            <a:ext cx="570369" cy="1762559"/>
          </a:xfrm>
          <a:prstGeom prst="leftBrac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Abrir llave 9">
            <a:extLst>
              <a:ext uri="{FF2B5EF4-FFF2-40B4-BE49-F238E27FC236}">
                <a16:creationId xmlns:a16="http://schemas.microsoft.com/office/drawing/2014/main" id="{ABFC96FB-F33B-4DC0-AB58-24479B12E8ED}"/>
              </a:ext>
            </a:extLst>
          </p:cNvPr>
          <p:cNvSpPr/>
          <p:nvPr/>
        </p:nvSpPr>
        <p:spPr>
          <a:xfrm>
            <a:off x="2652761" y="4293548"/>
            <a:ext cx="570369" cy="882810"/>
          </a:xfrm>
          <a:prstGeom prst="leftBrac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0656633-4AF5-46F4-BA1E-2F536E919F33}"/>
              </a:ext>
            </a:extLst>
          </p:cNvPr>
          <p:cNvSpPr txBox="1"/>
          <p:nvPr/>
        </p:nvSpPr>
        <p:spPr>
          <a:xfrm>
            <a:off x="1136976" y="2655806"/>
            <a:ext cx="1515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u-ES" dirty="0"/>
              <a:t>APOYO A LA EMPRESA</a:t>
            </a:r>
            <a:endParaRPr lang="es-E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53D025F-5E56-4B58-8DA6-C58832A76110}"/>
              </a:ext>
            </a:extLst>
          </p:cNvPr>
          <p:cNvSpPr txBox="1"/>
          <p:nvPr/>
        </p:nvSpPr>
        <p:spPr>
          <a:xfrm>
            <a:off x="1049116" y="4411787"/>
            <a:ext cx="1515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u-ES" dirty="0"/>
              <a:t>APOYO A LA INNOVACIÓN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39089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916" y="530566"/>
            <a:ext cx="10197494" cy="1099457"/>
          </a:xfrm>
        </p:spPr>
        <p:txBody>
          <a:bodyPr>
            <a:normAutofit/>
          </a:bodyPr>
          <a:lstStyle/>
          <a:p>
            <a:r>
              <a:rPr lang="eu-ES" sz="3200" b="1" dirty="0">
                <a:solidFill>
                  <a:srgbClr val="0070C0"/>
                </a:solidFill>
              </a:rPr>
              <a:t>1- </a:t>
            </a:r>
            <a:r>
              <a:rPr lang="eu-ES" sz="3200" b="1" dirty="0" err="1">
                <a:solidFill>
                  <a:srgbClr val="0070C0"/>
                </a:solidFill>
              </a:rPr>
              <a:t>Diagnóstico</a:t>
            </a:r>
            <a:r>
              <a:rPr lang="eu-ES" sz="3200" b="1" dirty="0">
                <a:solidFill>
                  <a:srgbClr val="0070C0"/>
                </a:solidFill>
              </a:rPr>
              <a:t> </a:t>
            </a:r>
            <a:r>
              <a:rPr lang="eu-ES" sz="3200" b="1" dirty="0" err="1">
                <a:solidFill>
                  <a:srgbClr val="0070C0"/>
                </a:solidFill>
              </a:rPr>
              <a:t>en</a:t>
            </a:r>
            <a:r>
              <a:rPr lang="eu-ES" sz="3200" b="1" dirty="0">
                <a:solidFill>
                  <a:srgbClr val="0070C0"/>
                </a:solidFill>
              </a:rPr>
              <a:t> </a:t>
            </a:r>
            <a:r>
              <a:rPr lang="eu-ES" sz="3200" b="1" dirty="0" err="1">
                <a:solidFill>
                  <a:srgbClr val="0070C0"/>
                </a:solidFill>
              </a:rPr>
              <a:t>Economía</a:t>
            </a:r>
            <a:r>
              <a:rPr lang="eu-ES" sz="3200" b="1" dirty="0">
                <a:solidFill>
                  <a:srgbClr val="0070C0"/>
                </a:solidFill>
              </a:rPr>
              <a:t> </a:t>
            </a:r>
            <a:r>
              <a:rPr lang="eu-ES" sz="3200" b="1" dirty="0" err="1">
                <a:solidFill>
                  <a:srgbClr val="0070C0"/>
                </a:solidFill>
              </a:rPr>
              <a:t>Circular</a:t>
            </a:r>
            <a:r>
              <a:rPr lang="eu-ES" sz="3200" b="1" dirty="0">
                <a:solidFill>
                  <a:srgbClr val="0070C0"/>
                </a:solidFill>
              </a:rPr>
              <a:t> y ODS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053D56-5D1F-49E6-9728-3BAEEF504F00}"/>
              </a:ext>
            </a:extLst>
          </p:cNvPr>
          <p:cNvSpPr txBox="1"/>
          <p:nvPr/>
        </p:nvSpPr>
        <p:spPr>
          <a:xfrm>
            <a:off x="1333877" y="1935687"/>
            <a:ext cx="9524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En colaboración con la DGMA, elaborar un diagnóstico de Economía Circular y Desarrollo Sostenible en las empresas de GK </a:t>
            </a:r>
            <a:r>
              <a:rPr lang="es-ES" dirty="0" err="1"/>
              <a:t>Recycling</a:t>
            </a:r>
            <a:r>
              <a:rPr lang="es-ES" dirty="0"/>
              <a:t> en base a la herramienta desarrollada en 2020.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Identificación y diagnóstico de fortalezas y debilidades de las empresas de GK </a:t>
            </a:r>
            <a:r>
              <a:rPr lang="es-ES" dirty="0" err="1"/>
              <a:t>Recycling</a:t>
            </a:r>
            <a:r>
              <a:rPr lang="es-ES" dirty="0"/>
              <a:t> en el desarrollo de la economía circular, lo cual nos permitirá desarrollar planes formativos específicos en este ámbito.</a:t>
            </a:r>
          </a:p>
        </p:txBody>
      </p:sp>
    </p:spTree>
    <p:extLst>
      <p:ext uri="{BB962C8B-B14F-4D97-AF65-F5344CB8AC3E}">
        <p14:creationId xmlns:p14="http://schemas.microsoft.com/office/powerpoint/2010/main" val="3193481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916" y="358228"/>
            <a:ext cx="10197494" cy="1099457"/>
          </a:xfrm>
        </p:spPr>
        <p:txBody>
          <a:bodyPr>
            <a:normAutofit/>
          </a:bodyPr>
          <a:lstStyle/>
          <a:p>
            <a:r>
              <a:rPr lang="eu-ES" sz="3200" b="1" dirty="0">
                <a:solidFill>
                  <a:srgbClr val="0070C0"/>
                </a:solidFill>
              </a:rPr>
              <a:t>2-</a:t>
            </a:r>
            <a:r>
              <a:rPr lang="es-ES" sz="3200" b="1" dirty="0">
                <a:solidFill>
                  <a:srgbClr val="0070C0"/>
                </a:solidFill>
              </a:rPr>
              <a:t> Vigilancia tecnológica continua y Difusión de información estratégica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053D56-5D1F-49E6-9728-3BAEEF504F00}"/>
              </a:ext>
            </a:extLst>
          </p:cNvPr>
          <p:cNvSpPr txBox="1"/>
          <p:nvPr/>
        </p:nvSpPr>
        <p:spPr>
          <a:xfrm>
            <a:off x="1109511" y="1903775"/>
            <a:ext cx="9524246" cy="305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Boletín mensual GK </a:t>
            </a:r>
            <a:r>
              <a:rPr lang="es-ES" sz="24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Recycling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Contenido del boletín: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Blog de Naturklima: post del mes.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Reportaje a empresa GK del mes: también viene del blog de Naturklima, donde haremos una pequeña entrevista/reportaje mensual a empresas de GK </a:t>
            </a:r>
            <a:r>
              <a:rPr lang="es-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Recycling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(una al mes).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Noticias de los socios (noticias del mes donde hayan citado a socios GK </a:t>
            </a:r>
            <a:r>
              <a:rPr lang="es-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Recycling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Noticias del sector (noticias del mes relevantes en reciclaje, sostenibilidad, economía circular…).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Ayudas y subvenciones.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Eventos de interés.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0DF06C7-A437-493D-B029-55D60ED82775}"/>
              </a:ext>
            </a:extLst>
          </p:cNvPr>
          <p:cNvSpPr txBox="1"/>
          <p:nvPr/>
        </p:nvSpPr>
        <p:spPr>
          <a:xfrm>
            <a:off x="792284" y="5344708"/>
            <a:ext cx="105201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*También podrá haber </a:t>
            </a:r>
            <a:r>
              <a:rPr lang="es-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mailling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esporádico para informar de otros temas de interés puntuales, que se irán considerando en cada caso (noticia de interés </a:t>
            </a:r>
            <a:r>
              <a:rPr lang="es-E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intraclúster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invitaciones a eventos propios, lanzamiento de programas del departamento o de Naturklima, anuncio de ganadores de los retos, etc.).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71625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3FB76F8-915E-462D-AC40-3897708E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916" y="530566"/>
            <a:ext cx="10197494" cy="1099457"/>
          </a:xfrm>
        </p:spPr>
        <p:txBody>
          <a:bodyPr>
            <a:normAutofit/>
          </a:bodyPr>
          <a:lstStyle/>
          <a:p>
            <a:r>
              <a:rPr lang="eu-ES" sz="3200" b="1" dirty="0">
                <a:solidFill>
                  <a:srgbClr val="0070C0"/>
                </a:solidFill>
              </a:rPr>
              <a:t>3- </a:t>
            </a:r>
            <a:r>
              <a:rPr lang="es-ES" sz="3200" b="1" dirty="0">
                <a:solidFill>
                  <a:srgbClr val="0070C0"/>
                </a:solidFill>
              </a:rPr>
              <a:t>Visibilidad y difusión del clúster, de las empresas socias y de sus proyectos en economía circular.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053D56-5D1F-49E6-9728-3BAEEF504F00}"/>
              </a:ext>
            </a:extLst>
          </p:cNvPr>
          <p:cNvSpPr txBox="1"/>
          <p:nvPr/>
        </p:nvSpPr>
        <p:spPr>
          <a:xfrm>
            <a:off x="1451540" y="2160589"/>
            <a:ext cx="95242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" sz="2400" b="1" dirty="0"/>
              <a:t>Visibilidad </a:t>
            </a:r>
            <a:r>
              <a:rPr lang="es-ES" sz="2400" b="1" dirty="0" err="1"/>
              <a:t>intraclúster</a:t>
            </a:r>
            <a:r>
              <a:rPr lang="es-ES" sz="2000" dirty="0"/>
              <a:t>: </a:t>
            </a:r>
            <a:br>
              <a:rPr lang="es-ES" sz="2000" dirty="0"/>
            </a:br>
            <a:r>
              <a:rPr lang="es-ES" sz="2000" dirty="0"/>
              <a:t>conocernos como primer paso para la colaboración y la generación de sinergias. </a:t>
            </a:r>
            <a:br>
              <a:rPr lang="es-ES" sz="2000" dirty="0"/>
            </a:br>
            <a:br>
              <a:rPr lang="es-ES" sz="2000" dirty="0"/>
            </a:br>
            <a:endParaRPr lang="es-ES" sz="2000" dirty="0"/>
          </a:p>
          <a:p>
            <a:pPr marL="342900" indent="-342900">
              <a:buFont typeface="+mj-lt"/>
              <a:buAutoNum type="arabicPeriod"/>
            </a:pPr>
            <a:r>
              <a:rPr lang="es-ES" sz="2400" b="1" dirty="0"/>
              <a:t>Visibilidad externa al clúster</a:t>
            </a:r>
            <a:r>
              <a:rPr lang="es-ES" sz="2000" b="1" dirty="0"/>
              <a:t>:</a:t>
            </a:r>
            <a:r>
              <a:rPr lang="es-ES" sz="2400" b="1" dirty="0"/>
              <a:t> </a:t>
            </a:r>
            <a:br>
              <a:rPr lang="es-ES" sz="2400" b="1" dirty="0"/>
            </a:br>
            <a:r>
              <a:rPr lang="es-ES" sz="2000" dirty="0"/>
              <a:t>poner en valor la economía circular, el clúster GK </a:t>
            </a:r>
            <a:r>
              <a:rPr lang="es-ES" sz="2000" dirty="0" err="1"/>
              <a:t>Recycling</a:t>
            </a:r>
            <a:r>
              <a:rPr lang="es-ES" sz="2000" dirty="0"/>
              <a:t> y las empresas socias.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83061308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2291</TotalTime>
  <Words>1212</Words>
  <Application>Microsoft Office PowerPoint</Application>
  <PresentationFormat>Panorámica</PresentationFormat>
  <Paragraphs>105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0" baseType="lpstr">
      <vt:lpstr>Arial</vt:lpstr>
      <vt:lpstr>Calibri</vt:lpstr>
      <vt:lpstr>Trebuchet MS</vt:lpstr>
      <vt:lpstr>Wingdings 3</vt:lpstr>
      <vt:lpstr>Faceta</vt:lpstr>
      <vt:lpstr> </vt:lpstr>
      <vt:lpstr>INDICE</vt:lpstr>
      <vt:lpstr>INDICE</vt:lpstr>
      <vt:lpstr>NECESIDADES DE GK RECYCLING</vt:lpstr>
      <vt:lpstr>INDICE</vt:lpstr>
      <vt:lpstr>SERVICIOS DE APOYO A GK RECYCLING</vt:lpstr>
      <vt:lpstr>1- Diagnóstico en Economía Circular y ODS</vt:lpstr>
      <vt:lpstr>2- Vigilancia tecnológica continua y Difusión de información estratégica</vt:lpstr>
      <vt:lpstr>3- Visibilidad y difusión del clúster, de las empresas socias y de sus proyectos en economía circular.</vt:lpstr>
      <vt:lpstr>3- Visibilidad y difusión del clúster, de las empresas socias y de sus proyectos en economía circular.</vt:lpstr>
      <vt:lpstr>3- Visibilidad y difusión del clúster, de las empresas socias y de sus proyectos en economía circular.</vt:lpstr>
      <vt:lpstr>4- Identificación de oportunidades de negocio en Economía Circular</vt:lpstr>
      <vt:lpstr>5- Impulso y aceleración de ideas de negocio en Economía Circular</vt:lpstr>
      <vt:lpstr>SERVICIOS DE APOYO A GK RECYCLING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itziar eizagirre</dc:creator>
  <cp:lastModifiedBy>ZABALA ALABA, David</cp:lastModifiedBy>
  <cp:revision>44</cp:revision>
  <cp:lastPrinted>2021-02-02T12:00:41Z</cp:lastPrinted>
  <dcterms:created xsi:type="dcterms:W3CDTF">2019-01-29T15:02:19Z</dcterms:created>
  <dcterms:modified xsi:type="dcterms:W3CDTF">2021-03-21T12:26:36Z</dcterms:modified>
</cp:coreProperties>
</file>